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16" r:id="rId3"/>
    <p:sldId id="279" r:id="rId4"/>
    <p:sldId id="539" r:id="rId5"/>
    <p:sldId id="540" r:id="rId6"/>
    <p:sldId id="541" r:id="rId7"/>
    <p:sldId id="542" r:id="rId8"/>
    <p:sldId id="543" r:id="rId9"/>
    <p:sldId id="570" r:id="rId10"/>
    <p:sldId id="407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62" r:id="rId26"/>
    <p:sldId id="563" r:id="rId27"/>
    <p:sldId id="564" r:id="rId28"/>
    <p:sldId id="558" r:id="rId29"/>
    <p:sldId id="566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1" r:id="rId38"/>
    <p:sldId id="56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Properties/Behavior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356763" y="1677556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3D57-1AA8-F74C-BA01-B6672A33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4"/>
          <a:stretch/>
        </p:blipFill>
        <p:spPr>
          <a:xfrm>
            <a:off x="8429105" y="3836325"/>
            <a:ext cx="2934393" cy="288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</a:t>
            </a:r>
          </a:p>
          <a:p>
            <a:r>
              <a:rPr lang="en-US" sz="2000" dirty="0"/>
              <a:t>This can become more pronounced as the temperature is reduced</a:t>
            </a:r>
          </a:p>
          <a:p>
            <a:r>
              <a:rPr lang="en-US" sz="2000" dirty="0"/>
              <a:t>Grain boundary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boundaries. 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675784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</a:t>
            </a:r>
          </a:p>
          <a:p>
            <a:r>
              <a:rPr lang="en-US" sz="2000" dirty="0"/>
              <a:t>So, by changing grain size one changes barrier density, influencing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986516" cy="273726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sz="2000" dirty="0"/>
              <a:t>Due to grain boundary migration, the average grain size goes up with time during annealing/heat treating</a:t>
            </a:r>
          </a:p>
          <a:p>
            <a:r>
              <a:rPr lang="en-US" sz="2000" dirty="0"/>
              <a:t>As grain boundaries migrate, some grains grow and some shrink</a:t>
            </a:r>
          </a:p>
          <a:p>
            <a:r>
              <a:rPr lang="en-US" sz="2000" dirty="0"/>
              <a:t>Shrinking grains eventually disappear</a:t>
            </a:r>
          </a:p>
          <a:p>
            <a:r>
              <a:rPr lang="en-US" sz="2000" dirty="0"/>
              <a:t>The average grain volume</a:t>
            </a:r>
          </a:p>
          <a:p>
            <a:r>
              <a:rPr lang="en-US" sz="2000" dirty="0"/>
              <a:t>Therefore, as </a:t>
            </a:r>
            <a:r>
              <a:rPr lang="en-US" sz="2000" dirty="0" err="1"/>
              <a:t>N</a:t>
            </a:r>
            <a:r>
              <a:rPr lang="en-US" sz="2000" baseline="-25000" dirty="0" err="1"/>
              <a:t>grains</a:t>
            </a:r>
            <a:r>
              <a:rPr lang="en-US" sz="2000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42588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Radiation effects in UO2</a:t>
            </a:r>
          </a:p>
          <a:p>
            <a:r>
              <a:rPr lang="en-US" dirty="0"/>
              <a:t>Thermal conductivity degradation</a:t>
            </a:r>
          </a:p>
          <a:p>
            <a:r>
              <a:rPr lang="en-US" dirty="0"/>
              <a:t>Formation of the HBS</a:t>
            </a:r>
          </a:p>
          <a:p>
            <a:r>
              <a:rPr lang="en-US" dirty="0"/>
              <a:t>Started fuel chemistry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grain boundary mobility is a function of temperature and </a:t>
            </a:r>
            <a:r>
              <a:rPr lang="en-US" sz="2000" dirty="0" err="1"/>
              <a:t>GrB</a:t>
            </a:r>
            <a:r>
              <a:rPr lang="en-US" sz="2000" dirty="0"/>
              <a:t> type</a:t>
            </a:r>
          </a:p>
          <a:p>
            <a:r>
              <a:rPr lang="en-US" sz="2000" dirty="0"/>
              <a:t>The grain boundary mobility is determined according to</a:t>
            </a:r>
          </a:p>
          <a:p>
            <a:pPr lvl="1"/>
            <a:r>
              <a:rPr lang="en-US" sz="2000" dirty="0"/>
              <a:t>                         m</a:t>
            </a:r>
            <a:r>
              <a:rPr lang="en-US" sz="2000" baseline="30000" dirty="0"/>
              <a:t>4</a:t>
            </a:r>
            <a:r>
              <a:rPr lang="en-US" sz="2000" dirty="0"/>
              <a:t>/(J s)</a:t>
            </a:r>
          </a:p>
          <a:p>
            <a:pPr lvl="1"/>
            <a:r>
              <a:rPr lang="en-US" sz="2000" dirty="0"/>
              <a:t>k</a:t>
            </a:r>
            <a:r>
              <a:rPr lang="en-US" sz="2000" baseline="-25000" dirty="0"/>
              <a:t>b</a:t>
            </a:r>
            <a:r>
              <a:rPr lang="en-US" sz="2000" dirty="0"/>
              <a:t> = 8.6173e-5 eV/K is the Boltzmann constant</a:t>
            </a:r>
          </a:p>
          <a:p>
            <a:r>
              <a:rPr lang="en-US" sz="2000" dirty="0"/>
              <a:t>Both the pre-factor M</a:t>
            </a:r>
            <a:r>
              <a:rPr lang="en-US" sz="2000" baseline="-25000" dirty="0"/>
              <a:t>0</a:t>
            </a:r>
            <a:r>
              <a:rPr lang="en-US" sz="2000" dirty="0"/>
              <a:t> and the activation energy Q change as a function of the grain boundary misorientation</a:t>
            </a:r>
          </a:p>
          <a:p>
            <a:r>
              <a:rPr lang="en-US" sz="2000" dirty="0"/>
              <a:t>We often use an average grain boundary for a material, taken from polycrystal measurements-&gt; UO2: M</a:t>
            </a:r>
            <a:r>
              <a:rPr lang="en-US" sz="2000" baseline="-25000" dirty="0"/>
              <a:t>0</a:t>
            </a:r>
            <a:r>
              <a:rPr lang="en-US" sz="2000" dirty="0"/>
              <a:t> (m</a:t>
            </a:r>
            <a:r>
              <a:rPr lang="en-US" sz="2000" baseline="30000" dirty="0"/>
              <a:t>4</a:t>
            </a:r>
            <a:r>
              <a:rPr lang="en-US" sz="2000" dirty="0"/>
              <a:t> /J-s) = </a:t>
            </a:r>
            <a:r>
              <a:rPr lang="is-IS" sz="2000" dirty="0"/>
              <a:t>4.6</a:t>
            </a:r>
            <a:r>
              <a:rPr lang="tr-TR" sz="2000" dirty="0"/>
              <a:t>e-09, </a:t>
            </a:r>
            <a:r>
              <a:rPr lang="tr-TR" sz="2000" dirty="0" err="1"/>
              <a:t>Q</a:t>
            </a:r>
            <a:r>
              <a:rPr lang="tr-TR" sz="2000" dirty="0"/>
              <a:t> (</a:t>
            </a:r>
            <a:r>
              <a:rPr lang="tr-TR" sz="2000" dirty="0" err="1"/>
              <a:t>eV</a:t>
            </a:r>
            <a:r>
              <a:rPr lang="tr-TR" sz="2000" dirty="0"/>
              <a:t>) = </a:t>
            </a:r>
            <a:r>
              <a:rPr lang="en-US" sz="2000" dirty="0"/>
              <a:t>2.77</a:t>
            </a:r>
          </a:p>
          <a:p>
            <a:r>
              <a:rPr lang="en-US" sz="2000" dirty="0"/>
              <a:t>What is the mobility of UO</a:t>
            </a:r>
            <a:r>
              <a:rPr lang="en-US" sz="2000" baseline="-25000" dirty="0"/>
              <a:t>2</a:t>
            </a:r>
            <a:r>
              <a:rPr lang="en-US" sz="2000" dirty="0"/>
              <a:t> at 1600 K? </a:t>
            </a:r>
          </a:p>
          <a:p>
            <a:pPr lvl="1"/>
            <a:r>
              <a:rPr lang="en-US" sz="2000" dirty="0"/>
              <a:t>M</a:t>
            </a:r>
            <a:r>
              <a:rPr lang="en-US" sz="2000" baseline="-25000" dirty="0"/>
              <a:t>GB</a:t>
            </a:r>
            <a:r>
              <a:rPr lang="en-US" sz="2000" dirty="0"/>
              <a:t> = 4.6e-9*</a:t>
            </a:r>
            <a:r>
              <a:rPr lang="en-US" sz="2000" dirty="0" err="1"/>
              <a:t>exp</a:t>
            </a:r>
            <a:r>
              <a:rPr lang="en-US" sz="2000" dirty="0"/>
              <a:t>(-2.77/(1600*8.6173303e-5)=</a:t>
            </a:r>
            <a:r>
              <a:rPr lang="it-IT" sz="2000" dirty="0"/>
              <a:t> 8.7e-18 </a:t>
            </a:r>
            <a:r>
              <a:rPr lang="en-US" sz="2000" dirty="0"/>
              <a:t>m</a:t>
            </a:r>
            <a:r>
              <a:rPr lang="en-US" sz="2000" baseline="30000" dirty="0"/>
              <a:t>4</a:t>
            </a:r>
            <a:r>
              <a:rPr lang="en-US" sz="2000" dirty="0"/>
              <a:t>/J-s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50" y="2901045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There are various driving forces for grain growth</a:t>
                </a:r>
              </a:p>
              <a:p>
                <a:r>
                  <a:rPr lang="en-US" sz="2000" dirty="0"/>
                  <a:t>The most common driving force is the reduction of grain boundary energy</a:t>
                </a:r>
              </a:p>
              <a:p>
                <a:pPr lvl="1"/>
                <a:r>
                  <a:rPr lang="en-US" sz="2000" dirty="0"/>
                  <a:t>                 , where </a:t>
                </a:r>
                <a:r>
                  <a:rPr lang="en-US" sz="2000" dirty="0" err="1"/>
                  <a:t>γ</a:t>
                </a:r>
                <a:r>
                  <a:rPr lang="en-US" sz="2000" baseline="-25000" dirty="0" err="1"/>
                  <a:t>GB</a:t>
                </a:r>
                <a:r>
                  <a:rPr lang="en-US" sz="2000" dirty="0"/>
                  <a:t> is the GB energy and R is the radius of curvature</a:t>
                </a:r>
              </a:p>
              <a:p>
                <a:pPr lvl="1"/>
                <a:r>
                  <a:rPr lang="en-US" sz="2000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sz="2000" dirty="0"/>
                  <a:t>It also causes larger grains to grow at the expense of smaller ones</a:t>
                </a:r>
              </a:p>
              <a:p>
                <a:r>
                  <a:rPr lang="en-US" sz="2000" dirty="0"/>
                  <a:t>Other driving forces include</a:t>
                </a:r>
              </a:p>
              <a:p>
                <a:pPr lvl="1"/>
                <a:r>
                  <a:rPr lang="en-US" sz="2000" dirty="0"/>
                  <a:t>Temperature gradients</a:t>
                </a:r>
              </a:p>
              <a:p>
                <a:pPr lvl="1"/>
                <a:r>
                  <a:rPr lang="en-US" sz="2000" dirty="0"/>
                  <a:t>Elastic energy gradients</a:t>
                </a:r>
              </a:p>
              <a:p>
                <a:pPr lvl="1"/>
                <a:r>
                  <a:rPr lang="en-US" sz="2000" dirty="0"/>
                  <a:t>Dislocation energy gradients</a:t>
                </a:r>
              </a:p>
              <a:p>
                <a:r>
                  <a:rPr lang="en-US" sz="2000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462" t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/>
          </a:bodyPr>
          <a:lstStyle/>
          <a:p>
            <a:r>
              <a:rPr lang="en-US" sz="2000" dirty="0"/>
              <a:t>Grain boundary motion is inhibited by pores, precipitates, solute atoms, etc.</a:t>
            </a:r>
          </a:p>
          <a:p>
            <a:r>
              <a:rPr lang="en-US" sz="2000" dirty="0"/>
              <a:t>Solute atoms (whether in interstitial sites or vacancies) can decrease the grain boundary mobility.</a:t>
            </a:r>
          </a:p>
          <a:p>
            <a:pPr lvl="1"/>
            <a:r>
              <a:rPr lang="en-US" sz="2000" dirty="0"/>
              <a:t>This is called </a:t>
            </a:r>
            <a:r>
              <a:rPr lang="en-US" sz="2000" b="1" dirty="0"/>
              <a:t>Solute Drag</a:t>
            </a:r>
          </a:p>
          <a:p>
            <a:pPr lvl="1"/>
            <a:r>
              <a:rPr lang="en-US" sz="2000" dirty="0"/>
              <a:t>Even a small concentration of impurities can decrease the mobility by 3 to 4 orders of magnitude</a:t>
            </a:r>
          </a:p>
          <a:p>
            <a:r>
              <a:rPr lang="en-US" sz="2000" dirty="0"/>
              <a:t>Particles and pores resist grain boundary motion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/>
          </a:bodyPr>
          <a:lstStyle/>
          <a:p>
            <a:r>
              <a:rPr lang="en-US" sz="2000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sz="2000" dirty="0"/>
              <a:t>An empirical relation to describe densification has been built as a function of </a:t>
            </a:r>
          </a:p>
          <a:p>
            <a:pPr lvl="1"/>
            <a:r>
              <a:rPr lang="en-US" sz="2000" dirty="0"/>
              <a:t>β - Burnup (in FIMA)</a:t>
            </a:r>
          </a:p>
          <a:p>
            <a:pPr lvl="1"/>
            <a:r>
              <a:rPr lang="en-US" sz="2000" dirty="0"/>
              <a:t>Δρ</a:t>
            </a:r>
            <a:r>
              <a:rPr lang="en-US" sz="2000" baseline="-25000" dirty="0"/>
              <a:t>0</a:t>
            </a:r>
            <a:r>
              <a:rPr lang="en-US" sz="2000" dirty="0"/>
              <a:t> – Total densification that can occur ~ 0.01</a:t>
            </a:r>
          </a:p>
          <a:p>
            <a:pPr lvl="1"/>
            <a:r>
              <a:rPr lang="en-US" sz="2000" dirty="0"/>
              <a:t>β</a:t>
            </a:r>
            <a:r>
              <a:rPr lang="en-US" sz="2000" baseline="-25000" dirty="0"/>
              <a:t>D</a:t>
            </a:r>
            <a:r>
              <a:rPr lang="en-US" sz="2000" dirty="0"/>
              <a:t> – Burnup at which densification stops ~5 MWD/</a:t>
            </a:r>
            <a:r>
              <a:rPr lang="en-US" sz="2000" dirty="0" err="1"/>
              <a:t>kgU</a:t>
            </a:r>
            <a:r>
              <a:rPr lang="en-US" sz="2000" dirty="0"/>
              <a:t>, ~0.005 FIMA</a:t>
            </a:r>
          </a:p>
          <a:p>
            <a:pPr lvl="1"/>
            <a:r>
              <a:rPr lang="en-US" sz="2000" dirty="0"/>
              <a:t>C</a:t>
            </a:r>
            <a:r>
              <a:rPr lang="en-US" sz="2000" baseline="-25000" dirty="0"/>
              <a:t>D</a:t>
            </a:r>
            <a:r>
              <a:rPr lang="en-US" sz="2000" dirty="0"/>
              <a:t> = </a:t>
            </a:r>
            <a:r>
              <a:rPr lang="is-IS" sz="2000" dirty="0"/>
              <a:t>7.235 − 0.0086 (T − 25) for T &lt; 750C and CD = 1 for T ≥ 750C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8496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6517-7A8C-6D44-8A80-103F9A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4B8-A41F-4142-861A-4CEFCF7B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8B926-310D-134B-9DB8-1679F014C89C}"/>
              </a:ext>
            </a:extLst>
          </p:cNvPr>
          <p:cNvGrpSpPr/>
          <p:nvPr/>
        </p:nvGrpSpPr>
        <p:grpSpPr>
          <a:xfrm>
            <a:off x="9117106" y="900114"/>
            <a:ext cx="2008094" cy="5729286"/>
            <a:chOff x="6651811" y="2122956"/>
            <a:chExt cx="4473388" cy="40789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14A53C-B601-344D-BB6C-C144C19C902A}"/>
                </a:ext>
              </a:extLst>
            </p:cNvPr>
            <p:cNvSpPr/>
            <p:nvPr/>
          </p:nvSpPr>
          <p:spPr>
            <a:xfrm>
              <a:off x="6651811" y="2122956"/>
              <a:ext cx="2877672" cy="407894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4263C4-2011-2F4C-9640-AC5B4D2FFF98}"/>
                </a:ext>
              </a:extLst>
            </p:cNvPr>
            <p:cNvSpPr/>
            <p:nvPr/>
          </p:nvSpPr>
          <p:spPr>
            <a:xfrm>
              <a:off x="9529483" y="2122956"/>
              <a:ext cx="797858" cy="4078940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1977BC-41AE-5748-982F-B0B0A7CF4573}"/>
                </a:ext>
              </a:extLst>
            </p:cNvPr>
            <p:cNvSpPr/>
            <p:nvPr/>
          </p:nvSpPr>
          <p:spPr>
            <a:xfrm>
              <a:off x="10327341" y="2122956"/>
              <a:ext cx="797858" cy="407894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E7341-0281-C44A-9030-313AEB440CB7}"/>
              </a:ext>
            </a:extLst>
          </p:cNvPr>
          <p:cNvCxnSpPr>
            <a:cxnSpLocks/>
          </p:cNvCxnSpPr>
          <p:nvPr/>
        </p:nvCxnSpPr>
        <p:spPr>
          <a:xfrm>
            <a:off x="9085730" y="775550"/>
            <a:ext cx="13231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A5C7E-91BA-4440-B271-E3AF08120135}"/>
              </a:ext>
            </a:extLst>
          </p:cNvPr>
          <p:cNvCxnSpPr>
            <a:cxnSpLocks/>
          </p:cNvCxnSpPr>
          <p:nvPr/>
        </p:nvCxnSpPr>
        <p:spPr>
          <a:xfrm>
            <a:off x="10408887" y="787825"/>
            <a:ext cx="3469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D19DE-FBC8-8A45-B373-70FA74B6224B}"/>
              </a:ext>
            </a:extLst>
          </p:cNvPr>
          <p:cNvCxnSpPr>
            <a:cxnSpLocks/>
          </p:cNvCxnSpPr>
          <p:nvPr/>
        </p:nvCxnSpPr>
        <p:spPr>
          <a:xfrm>
            <a:off x="10784542" y="787825"/>
            <a:ext cx="3550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40A3F-E5AC-AA42-BFC3-19A6A409A2EB}"/>
              </a:ext>
            </a:extLst>
          </p:cNvPr>
          <p:cNvCxnSpPr>
            <a:cxnSpLocks/>
          </p:cNvCxnSpPr>
          <p:nvPr/>
        </p:nvCxnSpPr>
        <p:spPr>
          <a:xfrm flipV="1">
            <a:off x="8951500" y="900114"/>
            <a:ext cx="0" cy="57292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4C34D-9F6B-3A44-A4E8-FDD2910214C5}"/>
              </a:ext>
            </a:extLst>
          </p:cNvPr>
          <p:cNvSpPr txBox="1"/>
          <p:nvPr/>
        </p:nvSpPr>
        <p:spPr>
          <a:xfrm>
            <a:off x="667872" y="1968501"/>
            <a:ext cx="77264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 pin dimensions listed – 2D RZ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Assume reasonable values for thermal conductivities, constant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Utilize axial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cool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500 K, reasonable flow rate, heat capacity,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Utilize axial LHR, with LHR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=350 W/cm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temperature profile for: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@ z=0.25, z=0.5, z=1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for centerline temperature vs time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Transient: LHR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5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00*[(t/100)^0.5]*[(1-(t/100))^4] + 150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@ z=0.25, z=0.5, z=1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location of peak centerline temperature at steady-state and at t=100 in transient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Due March 31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AC033-6409-0C4A-AA93-30785D045B24}"/>
              </a:ext>
            </a:extLst>
          </p:cNvPr>
          <p:cNvSpPr txBox="1"/>
          <p:nvPr/>
        </p:nvSpPr>
        <p:spPr>
          <a:xfrm>
            <a:off x="8947425" y="3793094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B814-5772-5A48-AA51-C140D737CD00}"/>
              </a:ext>
            </a:extLst>
          </p:cNvPr>
          <p:cNvSpPr txBox="1"/>
          <p:nvPr/>
        </p:nvSpPr>
        <p:spPr>
          <a:xfrm rot="16200000">
            <a:off x="9721334" y="3852362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0E950-52CE-184A-96FC-2D43E51B266F}"/>
              </a:ext>
            </a:extLst>
          </p:cNvPr>
          <p:cNvSpPr txBox="1"/>
          <p:nvPr/>
        </p:nvSpPr>
        <p:spPr>
          <a:xfrm rot="16200000">
            <a:off x="10134637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D7D2B-ACB3-E84C-8015-B6D0EFA467D3}"/>
              </a:ext>
            </a:extLst>
          </p:cNvPr>
          <p:cNvSpPr txBox="1"/>
          <p:nvPr/>
        </p:nvSpPr>
        <p:spPr>
          <a:xfrm>
            <a:off x="8957514" y="45111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33A57-5260-6845-8485-AD035242A637}"/>
              </a:ext>
            </a:extLst>
          </p:cNvPr>
          <p:cNvSpPr txBox="1"/>
          <p:nvPr/>
        </p:nvSpPr>
        <p:spPr>
          <a:xfrm>
            <a:off x="9906000" y="841494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0.002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B60B0-6BC9-B948-BD66-42B123FD7F61}"/>
              </a:ext>
            </a:extLst>
          </p:cNvPr>
          <p:cNvSpPr txBox="1"/>
          <p:nvPr/>
        </p:nvSpPr>
        <p:spPr>
          <a:xfrm>
            <a:off x="10304310" y="42646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 cm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5D5CD-26F8-1C40-B55C-D9B4F132CE15}"/>
              </a:ext>
            </a:extLst>
          </p:cNvPr>
          <p:cNvSpPr txBox="1"/>
          <p:nvPr/>
        </p:nvSpPr>
        <p:spPr>
          <a:xfrm rot="16200000">
            <a:off x="7761900" y="3608428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F8585A1-6516-A74B-9FE1-6D94F06B11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884" y="3150985"/>
            <a:ext cx="2661319" cy="4260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DE7B07-BBAE-8440-91A5-47C0DF19FC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824" y="3063920"/>
            <a:ext cx="3048468" cy="50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6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="" xmlns:a14="http://schemas.microsoft.com/office/drawing/2010/main"/>
                </a:ext>
                <a:ext uri="{FAA26D3D-D897-4be2-8F04-BA451C77F1D7}">
                  <ma14:placeholderFlag xmlns="" xmlns:ma14="http://schemas.microsoft.com/office/mac/drawingml/2011/main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dirty="0"/>
              <a:t>Fuel is irradiated at low temperature</a:t>
            </a:r>
          </a:p>
          <a:p>
            <a:pPr lvl="2"/>
            <a:r>
              <a:rPr lang="en-US" dirty="0"/>
              <a:t>Fuel is then placed into a furnace and heated</a:t>
            </a:r>
          </a:p>
          <a:p>
            <a:pPr lvl="2"/>
            <a:r>
              <a:rPr lang="en-US" dirty="0"/>
              <a:t>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dirty="0"/>
              <a:t>Gas release is measured during reactor operation</a:t>
            </a:r>
          </a:p>
          <a:p>
            <a:pPr lvl="2"/>
            <a:r>
              <a:rPr lang="en-US" dirty="0"/>
              <a:t>It is much more difficult than post-irradiation annealing</a:t>
            </a:r>
          </a:p>
          <a:p>
            <a:pPr lvl="2"/>
            <a:r>
              <a:rPr lang="en-US" dirty="0"/>
              <a:t>Total amount released is measured by puncturing cladding after irradiation</a:t>
            </a:r>
          </a:p>
          <a:p>
            <a:pPr lvl="2"/>
            <a:r>
              <a:rPr lang="en-US" dirty="0"/>
              <a:t>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9E49-9C43-EC48-85CA-CD17BAD4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CD8F-ED39-BF45-8690-B19DF641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Five families of fission products</a:t>
            </a:r>
          </a:p>
          <a:p>
            <a:r>
              <a:rPr lang="en-US" sz="2000" dirty="0"/>
              <a:t>Fission products change the fuel behavior</a:t>
            </a:r>
          </a:p>
          <a:p>
            <a:r>
              <a:rPr lang="en-US" sz="20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Gas transport through interconnected bubbles to free surfaces</a:t>
            </a:r>
          </a:p>
          <a:p>
            <a:r>
              <a:rPr lang="en-US" sz="2000" dirty="0"/>
              <a:t>Fission gas release is measured using post-irradiation annealing and/or in pile experiments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2F-B7E0-3447-9983-DD5A98CB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sz="2000" dirty="0"/>
              <a:t>The oxygen potential is a measure of how free the oxygen is to escape/move around </a:t>
            </a:r>
          </a:p>
          <a:p>
            <a:r>
              <a:rPr lang="en-US" sz="2000" dirty="0"/>
              <a:t>Oxygen potential is defined as: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or, equivalently:</a:t>
            </a:r>
          </a:p>
          <a:p>
            <a:pPr lvl="1"/>
            <a:r>
              <a:rPr lang="en-US" sz="2000" dirty="0"/>
              <a:t>With 			= Chemical potential of oxygen</a:t>
            </a:r>
            <a:br>
              <a:rPr lang="en-US" sz="2000" dirty="0"/>
            </a:br>
            <a:r>
              <a:rPr lang="en-US" sz="2000" dirty="0"/>
              <a:t> in solution</a:t>
            </a:r>
          </a:p>
          <a:p>
            <a:pPr lvl="1"/>
            <a:r>
              <a:rPr lang="en-US" sz="2000" dirty="0"/>
              <a:t>        = Gibbs free energy of gaseous oxygen </a:t>
            </a:r>
            <a:br>
              <a:rPr lang="en-US" sz="2000" dirty="0"/>
            </a:br>
            <a:r>
              <a:rPr lang="en-US" sz="2000" dirty="0"/>
              <a:t>at temperature T and a standard pressure</a:t>
            </a:r>
            <a:br>
              <a:rPr lang="en-US" sz="2000" dirty="0"/>
            </a:br>
            <a:r>
              <a:rPr lang="en-US" sz="2000" dirty="0"/>
              <a:t>(1 atm)</a:t>
            </a:r>
          </a:p>
          <a:p>
            <a:r>
              <a:rPr lang="en-US" sz="2000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429000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2" y="2809166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21" t="10643" r="32188" b="6175"/>
          <a:stretch/>
        </p:blipFill>
        <p:spPr>
          <a:xfrm>
            <a:off x="2177393" y="3889330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6511" y="4548965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41200" progId="Equation.3">
                  <p:embed/>
                </p:oleObj>
              </mc:Choice>
              <mc:Fallback>
                <p:oleObj name="Equation" r:id="rId4" imgW="253800" imgH="241200" progId="Equation.3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CF4791C-FABD-2D42-A67A-3197BF50C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511" y="4548965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805411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oxygen potential  changes during irradiation, indicating change in the O/M ratio</a:t>
            </a:r>
          </a:p>
          <a:p>
            <a:r>
              <a:rPr lang="en-US" sz="2000" dirty="0"/>
              <a:t>Oxygen potential changes during irradiation due to</a:t>
            </a:r>
          </a:p>
          <a:p>
            <a:pPr lvl="1"/>
            <a:r>
              <a:rPr lang="en-US" sz="2000" dirty="0"/>
              <a:t>Liberation of oxygen by fission; Generation of fission products; Conversion of uranium to plutonium; Reaction of oxygen with U, Pu, fission products, and cladding</a:t>
            </a:r>
          </a:p>
          <a:p>
            <a:pPr marL="287338" indent="-287338"/>
            <a:r>
              <a:rPr lang="en-US" sz="2000" dirty="0"/>
              <a:t>Oxygen potential across pellet radius observed to be constant at the approximate value of Mo/MoO</a:t>
            </a:r>
            <a:r>
              <a:rPr lang="en-US" sz="2000" baseline="-25000" dirty="0"/>
              <a:t>2</a:t>
            </a:r>
            <a:r>
              <a:rPr lang="en-US" sz="2000" dirty="0"/>
              <a:t> reaction (from calculations)</a:t>
            </a:r>
          </a:p>
          <a:p>
            <a:pPr marL="287338" indent="-287338"/>
            <a:r>
              <a:rPr lang="en-US" sz="2000" dirty="0"/>
              <a:t>Mo serves as a buffer to the O potential, or a means of inferring what the oxygen potential may have been in the fuel from PIE</a:t>
            </a:r>
          </a:p>
          <a:p>
            <a:pPr marL="287338" indent="-287338"/>
            <a:r>
              <a:rPr lang="en-US" sz="2000" dirty="0"/>
              <a:t>Oxygen potential is low near the cladding, because the oxygen enters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5011" y="17890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4646" y="4077195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15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/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4349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7073</TotalTime>
  <Words>2506</Words>
  <Application>Microsoft Macintosh PowerPoint</Application>
  <PresentationFormat>Widescreen</PresentationFormat>
  <Paragraphs>330</Paragraphs>
  <Slides>38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Narrow</vt:lpstr>
      <vt:lpstr>Calibri</vt:lpstr>
      <vt:lpstr>Cambria Math</vt:lpstr>
      <vt:lpstr>Times New Roman</vt:lpstr>
      <vt:lpstr>NCStateU-horizontal-left-logo</vt:lpstr>
      <vt:lpstr>Equation</vt:lpstr>
      <vt:lpstr>Nuclear Fuel Performance</vt:lpstr>
      <vt:lpstr>Last Time</vt:lpstr>
      <vt:lpstr>MOOSE Project Part 2</vt:lpstr>
      <vt:lpstr>Oxygen potential</vt:lpstr>
      <vt:lpstr>Oxygen potential</vt:lpstr>
      <vt:lpstr>Fuel Stoichiometry/Properties</vt:lpstr>
      <vt:lpstr>Fuel Stoichiometry/Properties</vt:lpstr>
      <vt:lpstr>Fuel Stoichiometry/Properties</vt:lpstr>
      <vt:lpstr>Fuel Chemistry Summary</vt:lpstr>
      <vt:lpstr>grain Properties/Behavior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  <vt:lpstr>Fission products</vt:lpstr>
      <vt:lpstr>Fission Product Generation</vt:lpstr>
      <vt:lpstr>There are various types of fission products that form in the fuel</vt:lpstr>
      <vt:lpstr>All of the fission products impact the behavior of the fuel</vt:lpstr>
      <vt:lpstr>Fission Gas Release</vt:lpstr>
      <vt:lpstr>Fission Gas Release</vt:lpstr>
      <vt:lpstr>Fission Gas Release</vt:lpstr>
      <vt:lpstr>Fission Gas Release</vt:lpstr>
      <vt:lpstr>Fission Gas Release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64</cp:revision>
  <dcterms:created xsi:type="dcterms:W3CDTF">2020-02-11T17:45:48Z</dcterms:created>
  <dcterms:modified xsi:type="dcterms:W3CDTF">2023-03-07T19:46:23Z</dcterms:modified>
</cp:coreProperties>
</file>